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handoutMasterIdLst>
    <p:handoutMasterId r:id="rId22"/>
  </p:handoutMasterIdLst>
  <p:sldIdLst>
    <p:sldId id="273" r:id="rId4"/>
    <p:sldId id="360" r:id="rId5"/>
    <p:sldId id="294" r:id="rId6"/>
    <p:sldId id="351" r:id="rId7"/>
    <p:sldId id="352" r:id="rId8"/>
    <p:sldId id="259" r:id="rId9"/>
    <p:sldId id="357" r:id="rId10"/>
    <p:sldId id="358" r:id="rId11"/>
    <p:sldId id="349" r:id="rId12"/>
    <p:sldId id="354" r:id="rId13"/>
    <p:sldId id="346" r:id="rId14"/>
    <p:sldId id="356" r:id="rId15"/>
    <p:sldId id="345" r:id="rId16"/>
    <p:sldId id="281" r:id="rId17"/>
    <p:sldId id="342" r:id="rId18"/>
    <p:sldId id="263" r:id="rId19"/>
    <p:sldId id="5202" r:id="rId20"/>
  </p:sldIdLst>
  <p:sldSz cx="9144000" cy="6858000" type="screen4x3"/>
  <p:notesSz cx="6954838" cy="9309100"/>
  <p:custShowLst>
    <p:custShow name="c862-8221-1e1a-0b35" id="0">
      <p:sldLst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</p:sldLst>
    </p:custShow>
  </p:custShow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 showScrollbar="0"/>
    <p:custShow id="0"/>
    <p:penClr>
      <a:prstClr val="red"/>
    </p:penClr>
    <p:extLst>
      <p:ext uri="{F99C55AA-B7CB-42B0-86F8-08522FDF87E8}">
        <p14:browseMode xmlns:p14="http://schemas.microsoft.com/office/powerpoint/2010/main" showStatus="0"/>
      </p:ex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0005"/>
    <a:srgbClr val="FF7C80"/>
    <a:srgbClr val="920003"/>
    <a:srgbClr val="0033CC"/>
    <a:srgbClr val="341312"/>
    <a:srgbClr val="CC3399"/>
    <a:srgbClr val="663300"/>
    <a:srgbClr val="002086"/>
    <a:srgbClr val="FF9900"/>
    <a:srgbClr val="760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89" autoAdjust="0"/>
    <p:restoredTop sz="94660"/>
  </p:normalViewPr>
  <p:slideViewPr>
    <p:cSldViewPr>
      <p:cViewPr>
        <p:scale>
          <a:sx n="87" d="100"/>
          <a:sy n="87" d="100"/>
        </p:scale>
        <p:origin x="2712" y="9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4571" cy="4650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268" y="0"/>
            <a:ext cx="3012955" cy="4650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31E5D-A9F0-46C7-AB24-F40E7B15A2A5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609"/>
            <a:ext cx="3014571" cy="465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268" y="8842609"/>
            <a:ext cx="3012955" cy="465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84FB7-6D13-4142-A006-39AC3DC5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78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05D33-0747-4E99-9324-E0FE87C2F9A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B477E-79A3-46AA-AD42-0B251277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6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6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6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42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6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6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18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6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6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30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8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6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6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807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76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2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10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5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19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09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68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9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77E-79A3-46AA-AD42-0B2512770B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7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2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6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00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6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78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22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6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25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4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4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66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39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6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859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924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1330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212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8481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640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12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18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649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761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036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921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3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1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8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0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5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504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.wav"/><Relationship Id="rId7" Type="http://schemas.openxmlformats.org/officeDocument/2006/relationships/image" Target="../media/image16.png"/><Relationship Id="rId2" Type="http://schemas.microsoft.com/office/2007/relationships/media" Target="../media/media1.wav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5.jpe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A273DA-9D43-D64D-A508-ADCD9D807D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25156" y="152400"/>
            <a:ext cx="8866444" cy="65887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1379447" y="2105799"/>
            <a:ext cx="6457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متى 25: 14-30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119270" y="1371600"/>
            <a:ext cx="9024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مثل الوزنات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7B8F3-2C28-48FA-A5E5-267B86397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3" b="89974" l="9956" r="89971">
                        <a14:foregroundMark x1="51098" y1="7943" x2="51391" y2="14193"/>
                        <a14:foregroundMark x1="63690" y1="41797" x2="62958" y2="43490"/>
                        <a14:backgroundMark x1="60322" y1="55599" x2="79209" y2="51432"/>
                        <a14:backgroundMark x1="24305" y1="62630" x2="24744" y2="90234"/>
                        <a14:backgroundMark x1="24744" y1="90234" x2="25842" y2="95443"/>
                        <a14:backgroundMark x1="67570" y1="72005" x2="64641" y2="95703"/>
                        <a14:backgroundMark x1="64641" y1="95703" x2="64641" y2="95703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4833" r="33333" b="13486"/>
          <a:stretch/>
        </p:blipFill>
        <p:spPr>
          <a:xfrm>
            <a:off x="6825938" y="4278452"/>
            <a:ext cx="2141621" cy="24900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DFCBCF-5EF2-5D42-9176-2A5EB63B1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5943600"/>
            <a:ext cx="91201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د. ديفيد مارتن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 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900074906[1]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43434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848600" y="5867400"/>
            <a:ext cx="1676400" cy="8382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6136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cap="all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99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لقد أألقي في الظلمة الخارجية</a:t>
            </a:r>
            <a:endParaRPr lang="en-US" sz="3200" cap="all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9966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FD69C-9D5E-4AE8-9A6A-346DF4F247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14167" r="20833"/>
          <a:stretch/>
        </p:blipFill>
        <p:spPr>
          <a:xfrm>
            <a:off x="1562100" y="607325"/>
            <a:ext cx="5943600" cy="541247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9" name="TextBox 8"/>
          <p:cNvSpPr txBox="1"/>
          <p:nvPr/>
        </p:nvSpPr>
        <p:spPr>
          <a:xfrm>
            <a:off x="340895" y="5261391"/>
            <a:ext cx="88031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منفصل عن كل شخص وكل شيء (وحيد)</a:t>
            </a:r>
            <a:endParaRPr lang="en-US" sz="2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D01A5-83C9-41A3-BF00-55E83335569F}"/>
              </a:ext>
            </a:extLst>
          </p:cNvPr>
          <p:cNvSpPr txBox="1"/>
          <p:nvPr/>
        </p:nvSpPr>
        <p:spPr>
          <a:xfrm>
            <a:off x="318248" y="5762140"/>
            <a:ext cx="88031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البكاء (الندم على الإختيارات السيئة)</a:t>
            </a:r>
            <a:endParaRPr lang="en-US" sz="2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5B1F8-DD6F-4240-8E12-143815BA5CB6}"/>
              </a:ext>
            </a:extLst>
          </p:cNvPr>
          <p:cNvSpPr txBox="1"/>
          <p:nvPr/>
        </p:nvSpPr>
        <p:spPr>
          <a:xfrm>
            <a:off x="313531" y="6258014"/>
            <a:ext cx="88031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صرير الأسنان (الدينونة الأبدية)</a:t>
            </a:r>
            <a:endParaRPr lang="en-US" sz="2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08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9" grpId="0"/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0" objId="5"/>
        <p14:stopEvt time="2107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A04103-312E-467F-9592-4A6F55BAB65F}"/>
              </a:ext>
            </a:extLst>
          </p:cNvPr>
          <p:cNvSpPr txBox="1"/>
          <p:nvPr/>
        </p:nvSpPr>
        <p:spPr>
          <a:xfrm>
            <a:off x="1776908" y="5342525"/>
            <a:ext cx="5083209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400" b="1" i="0" u="none" strike="noStrike" kern="1200" cap="all" spc="0" normalizeH="0" baseline="0" noProof="0" dirty="0">
                <a:ln w="19050" cmpd="sng">
                  <a:solidFill>
                    <a:srgbClr val="FF0066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400" b="1" i="0" u="none" strike="noStrike" kern="1200" cap="all" spc="0" normalizeH="0" baseline="0" noProof="0" dirty="0">
              <a:ln w="19050" cmpd="sng">
                <a:solidFill>
                  <a:srgbClr val="FF0066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7DF475-11A3-4D19-AA7D-2D2924248C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8938" l="9906" r="89976">
                        <a14:foregroundMark x1="44929" y1="59823" x2="54127" y2="9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9" r="16916" b="19138"/>
          <a:stretch/>
        </p:blipFill>
        <p:spPr>
          <a:xfrm flipH="1">
            <a:off x="6046224" y="3791266"/>
            <a:ext cx="2743200" cy="3079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5D43278-B8A2-43C2-8B54-21356A98BB8D}"/>
              </a:ext>
            </a:extLst>
          </p:cNvPr>
          <p:cNvSpPr txBox="1"/>
          <p:nvPr/>
        </p:nvSpPr>
        <p:spPr>
          <a:xfrm>
            <a:off x="419486" y="402573"/>
            <a:ext cx="8564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سوف يرحل يسوع لفترة غير محددة من الوقت. . . ولكنه سيعود حتماً (متى 25: 14، 19).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F1C5395-B85C-4526-ACEA-9C69120AA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11" b="96460" l="9906" r="89858">
                        <a14:foregroundMark x1="45991" y1="7611" x2="57075" y2="7788"/>
                        <a14:foregroundMark x1="84434" y1="95752" x2="13679" y2="96460"/>
                        <a14:foregroundMark x1="38208" y1="88673" x2="68278" y2="84425"/>
                        <a14:foregroundMark x1="68278" y1="84425" x2="68278" y2="84425"/>
                        <a14:foregroundMark x1="68868" y1="76814" x2="66981" y2="93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712" y="5719226"/>
            <a:ext cx="1709167" cy="113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C241D4-75EE-48FB-B281-B4A354E8701F}"/>
              </a:ext>
            </a:extLst>
          </p:cNvPr>
          <p:cNvSpPr txBox="1"/>
          <p:nvPr/>
        </p:nvSpPr>
        <p:spPr>
          <a:xfrm>
            <a:off x="459011" y="1793079"/>
            <a:ext cx="848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ماذا يفعل أثناء غيابه؟ (يوحنا 14: 2، 3؛ عبرانيين 7: 25)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6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68BCAD-215F-4FD7-B0EF-A4A44E14F0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8938" l="9906" r="89976">
                        <a14:foregroundMark x1="44929" y1="59823" x2="54127" y2="9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9" r="16916" b="19138"/>
          <a:stretch/>
        </p:blipFill>
        <p:spPr>
          <a:xfrm flipH="1">
            <a:off x="6096000" y="3790666"/>
            <a:ext cx="2743200" cy="3079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39432CA-8E7D-40E3-A9CB-5D0971BDBD4F}"/>
              </a:ext>
            </a:extLst>
          </p:cNvPr>
          <p:cNvSpPr txBox="1"/>
          <p:nvPr/>
        </p:nvSpPr>
        <p:spPr>
          <a:xfrm>
            <a:off x="756869" y="626995"/>
            <a:ext cx="8369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يعهد الله لكل تلميذ بكميات مختلفة من الموارد للإستثمار في بناء الملكوت (رومية 12: 3-8)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04103-312E-467F-9592-4A6F55BAB65F}"/>
              </a:ext>
            </a:extLst>
          </p:cNvPr>
          <p:cNvSpPr txBox="1"/>
          <p:nvPr/>
        </p:nvSpPr>
        <p:spPr>
          <a:xfrm>
            <a:off x="1803708" y="3359410"/>
            <a:ext cx="5083209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400" b="1" i="0" u="none" strike="noStrike" kern="1200" cap="all" spc="0" normalizeH="0" baseline="0" noProof="0" dirty="0">
                <a:ln w="19050" cmpd="sng">
                  <a:solidFill>
                    <a:srgbClr val="FF0066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 عن السيد؟</a:t>
            </a:r>
            <a:endParaRPr kumimoji="0" lang="en-US" sz="3400" b="1" i="0" u="none" strike="noStrike" kern="1200" cap="all" spc="0" normalizeH="0" baseline="0" noProof="0" dirty="0">
              <a:ln w="19050" cmpd="sng">
                <a:solidFill>
                  <a:srgbClr val="FF0066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2A35FB-B11D-4727-84A9-9168812BA846}"/>
              </a:ext>
            </a:extLst>
          </p:cNvPr>
          <p:cNvGrpSpPr/>
          <p:nvPr/>
        </p:nvGrpSpPr>
        <p:grpSpPr>
          <a:xfrm>
            <a:off x="624327" y="5486940"/>
            <a:ext cx="2905562" cy="1440249"/>
            <a:chOff x="5869406" y="2262034"/>
            <a:chExt cx="2330927" cy="275359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C27CAD4-86C0-4F20-824D-3647FB2D4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43" b="89974" l="9956" r="89971">
                          <a14:foregroundMark x1="51098" y1="7943" x2="51391" y2="14193"/>
                          <a14:foregroundMark x1="63690" y1="41797" x2="62958" y2="43490"/>
                          <a14:backgroundMark x1="60322" y1="55599" x2="79209" y2="51432"/>
                          <a14:backgroundMark x1="24305" y1="62630" x2="24744" y2="90234"/>
                          <a14:backgroundMark x1="24744" y1="90234" x2="25842" y2="95443"/>
                          <a14:backgroundMark x1="67570" y1="72005" x2="64641" y2="95703"/>
                          <a14:backgroundMark x1="64641" y1="95703" x2="64641" y2="95703"/>
                        </a14:backgroundRemoval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24833" r="33333" b="13486"/>
            <a:stretch/>
          </p:blipFill>
          <p:spPr>
            <a:xfrm>
              <a:off x="6204283" y="2262034"/>
              <a:ext cx="1766009" cy="27535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DEC074-6C21-443A-A41F-99A768E163DE}"/>
                </a:ext>
              </a:extLst>
            </p:cNvPr>
            <p:cNvSpPr txBox="1"/>
            <p:nvPr/>
          </p:nvSpPr>
          <p:spPr>
            <a:xfrm>
              <a:off x="5869406" y="3791304"/>
              <a:ext cx="2330927" cy="8826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SA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الوزارة</a:t>
              </a:r>
              <a:endParaRPr lang="en-U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3F84CE-C012-4285-8180-644794FD1F9B}"/>
              </a:ext>
            </a:extLst>
          </p:cNvPr>
          <p:cNvGrpSpPr/>
          <p:nvPr/>
        </p:nvGrpSpPr>
        <p:grpSpPr>
          <a:xfrm>
            <a:off x="4520489" y="3955389"/>
            <a:ext cx="2567595" cy="2996049"/>
            <a:chOff x="9140268" y="1286368"/>
            <a:chExt cx="2567595" cy="299604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03885C1-968A-4CB3-A0C1-6E036CCCA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43" b="89974" l="9956" r="89971">
                          <a14:foregroundMark x1="51098" y1="7943" x2="51391" y2="14193"/>
                          <a14:foregroundMark x1="63690" y1="41797" x2="62958" y2="43490"/>
                          <a14:backgroundMark x1="60322" y1="55599" x2="79209" y2="51432"/>
                          <a14:backgroundMark x1="24305" y1="62630" x2="24744" y2="90234"/>
                          <a14:backgroundMark x1="24744" y1="90234" x2="25842" y2="95443"/>
                          <a14:backgroundMark x1="67570" y1="72005" x2="64641" y2="95703"/>
                          <a14:backgroundMark x1="64641" y1="95703" x2="64641" y2="95703"/>
                        </a14:backgroundRemoval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srcRect l="24833" r="33333" b="13486"/>
            <a:stretch/>
          </p:blipFill>
          <p:spPr>
            <a:xfrm>
              <a:off x="9376530" y="1286368"/>
              <a:ext cx="2234360" cy="299604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1D1025F-6BD8-480D-94E1-0394598024BE}"/>
                </a:ext>
              </a:extLst>
            </p:cNvPr>
            <p:cNvSpPr txBox="1"/>
            <p:nvPr/>
          </p:nvSpPr>
          <p:spPr>
            <a:xfrm>
              <a:off x="9140268" y="3215617"/>
              <a:ext cx="2567595" cy="830997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فرص</a:t>
              </a:r>
            </a:p>
            <a:p>
              <a:pPr algn="ctr"/>
              <a:r>
                <a:rPr lang="ar-JO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الشهادة</a:t>
              </a:r>
              <a:endParaRPr lang="en-U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F40D4-602E-4570-96B2-35ED344D11DC}"/>
              </a:ext>
            </a:extLst>
          </p:cNvPr>
          <p:cNvGrpSpPr/>
          <p:nvPr/>
        </p:nvGrpSpPr>
        <p:grpSpPr>
          <a:xfrm>
            <a:off x="2082089" y="4437093"/>
            <a:ext cx="2330927" cy="2490096"/>
            <a:chOff x="1131419" y="552492"/>
            <a:chExt cx="2330927" cy="249009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081F1EC-5446-4CF3-8846-528884302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43" b="89974" l="9956" r="89971">
                          <a14:foregroundMark x1="51098" y1="7943" x2="51391" y2="14193"/>
                          <a14:foregroundMark x1="63690" y1="41797" x2="62958" y2="43490"/>
                          <a14:backgroundMark x1="60322" y1="55599" x2="79209" y2="51432"/>
                          <a14:backgroundMark x1="24305" y1="62630" x2="24744" y2="90234"/>
                          <a14:backgroundMark x1="24744" y1="90234" x2="25842" y2="95443"/>
                          <a14:backgroundMark x1="67570" y1="72005" x2="64641" y2="95703"/>
                          <a14:backgroundMark x1="64641" y1="95703" x2="64641" y2="95703"/>
                        </a14:backgroundRemoval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24833" r="33333" b="13486"/>
            <a:stretch/>
          </p:blipFill>
          <p:spPr>
            <a:xfrm>
              <a:off x="1265371" y="552492"/>
              <a:ext cx="2141621" cy="249009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E3F8AE-9214-4503-9BAD-3C96EFFC0A9F}"/>
                </a:ext>
              </a:extLst>
            </p:cNvPr>
            <p:cNvSpPr txBox="1"/>
            <p:nvPr/>
          </p:nvSpPr>
          <p:spPr>
            <a:xfrm>
              <a:off x="1131419" y="2234271"/>
              <a:ext cx="2330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التعليم</a:t>
              </a:r>
              <a:endParaRPr lang="en-U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5E62B87-F915-4851-8B89-EE4E84A88687}"/>
              </a:ext>
            </a:extLst>
          </p:cNvPr>
          <p:cNvGrpSpPr/>
          <p:nvPr/>
        </p:nvGrpSpPr>
        <p:grpSpPr>
          <a:xfrm>
            <a:off x="7187489" y="4522658"/>
            <a:ext cx="2042451" cy="2404531"/>
            <a:chOff x="6331529" y="4364017"/>
            <a:chExt cx="2042451" cy="240453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B1855DF-1D95-42E1-B80D-9CBB5ABC9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43" b="89974" l="9956" r="89971">
                          <a14:foregroundMark x1="51098" y1="7943" x2="51391" y2="14193"/>
                          <a14:foregroundMark x1="63690" y1="41797" x2="62958" y2="43490"/>
                          <a14:backgroundMark x1="60322" y1="55599" x2="79209" y2="51432"/>
                          <a14:backgroundMark x1="24305" y1="62630" x2="24744" y2="90234"/>
                          <a14:backgroundMark x1="24744" y1="90234" x2="25842" y2="95443"/>
                          <a14:backgroundMark x1="67570" y1="72005" x2="64641" y2="95703"/>
                          <a14:backgroundMark x1="64641" y1="95703" x2="64641" y2="95703"/>
                        </a14:backgroundRemoval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24833" r="33333" b="13486"/>
            <a:stretch/>
          </p:blipFill>
          <p:spPr>
            <a:xfrm>
              <a:off x="6529109" y="4364017"/>
              <a:ext cx="1844871" cy="240453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813533-1C89-4FDF-85F1-28EBCAEE96EC}"/>
                </a:ext>
              </a:extLst>
            </p:cNvPr>
            <p:cNvSpPr txBox="1"/>
            <p:nvPr/>
          </p:nvSpPr>
          <p:spPr>
            <a:xfrm>
              <a:off x="6331529" y="5748370"/>
              <a:ext cx="18448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>
                  <a:rot lat="1080000" lon="20039998" rev="900000"/>
                </a:camera>
                <a:lightRig rig="threePt" dir="t"/>
              </a:scene3d>
            </a:bodyPr>
            <a:lstStyle/>
            <a:p>
              <a:pPr algn="ctr"/>
              <a:r>
                <a:rPr lang="ar-JO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المال</a:t>
              </a:r>
            </a:p>
            <a:p>
              <a:pPr algn="ctr"/>
              <a:r>
                <a:rPr lang="ar-JO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الممتلكات</a:t>
              </a:r>
              <a:endParaRPr lang="en-U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207049-6DC1-4952-A777-B775474C1CF8}"/>
              </a:ext>
            </a:extLst>
          </p:cNvPr>
          <p:cNvGrpSpPr/>
          <p:nvPr/>
        </p:nvGrpSpPr>
        <p:grpSpPr>
          <a:xfrm>
            <a:off x="1399547" y="4587464"/>
            <a:ext cx="1432591" cy="2339725"/>
            <a:chOff x="7534967" y="5419422"/>
            <a:chExt cx="1432591" cy="134912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AEBED96-2DB6-400F-85DC-DDE0571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43" b="89974" l="9956" r="89971">
                          <a14:foregroundMark x1="51098" y1="7943" x2="51391" y2="14193"/>
                          <a14:foregroundMark x1="63690" y1="41797" x2="62958" y2="43490"/>
                          <a14:backgroundMark x1="60322" y1="55599" x2="79209" y2="51432"/>
                          <a14:backgroundMark x1="24305" y1="62630" x2="24744" y2="90234"/>
                          <a14:backgroundMark x1="24744" y1="90234" x2="25842" y2="95443"/>
                          <a14:backgroundMark x1="67570" y1="72005" x2="64641" y2="95703"/>
                          <a14:backgroundMark x1="64641" y1="95703" x2="64641" y2="95703"/>
                        </a14:backgroundRemoval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24833" r="33333" b="13486"/>
            <a:stretch/>
          </p:blipFill>
          <p:spPr>
            <a:xfrm>
              <a:off x="7572811" y="5419422"/>
              <a:ext cx="1394747" cy="13491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07DBB5-5B89-40FC-BD6D-1BB448DB97B8}"/>
                </a:ext>
              </a:extLst>
            </p:cNvPr>
            <p:cNvSpPr txBox="1"/>
            <p:nvPr/>
          </p:nvSpPr>
          <p:spPr>
            <a:xfrm>
              <a:off x="7534967" y="6229199"/>
              <a:ext cx="1416527" cy="2839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6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الوقت</a:t>
              </a:r>
              <a:endParaRPr lang="en-US" sz="26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3CF599-D99A-4470-878C-A6E3FDC5B2E5}"/>
              </a:ext>
            </a:extLst>
          </p:cNvPr>
          <p:cNvGrpSpPr/>
          <p:nvPr/>
        </p:nvGrpSpPr>
        <p:grpSpPr>
          <a:xfrm>
            <a:off x="3225089" y="4508092"/>
            <a:ext cx="2330927" cy="2419097"/>
            <a:chOff x="6893887" y="4754975"/>
            <a:chExt cx="2330927" cy="241909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33AE0E2-2B12-42C5-8C72-A502C73F0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43" b="89974" l="9956" r="89971">
                          <a14:foregroundMark x1="51098" y1="7943" x2="51391" y2="14193"/>
                          <a14:foregroundMark x1="63690" y1="41797" x2="62958" y2="43490"/>
                          <a14:backgroundMark x1="60322" y1="55599" x2="79209" y2="51432"/>
                          <a14:backgroundMark x1="24305" y1="62630" x2="24744" y2="90234"/>
                          <a14:backgroundMark x1="24744" y1="90234" x2="25842" y2="95443"/>
                          <a14:backgroundMark x1="67570" y1="72005" x2="64641" y2="95703"/>
                          <a14:backgroundMark x1="64641" y1="95703" x2="64641" y2="95703"/>
                        </a14:backgroundRemoval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24833" r="33333" b="13486"/>
            <a:stretch/>
          </p:blipFill>
          <p:spPr>
            <a:xfrm>
              <a:off x="7235776" y="4754975"/>
              <a:ext cx="1731783" cy="241909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E6E1317-8112-4DA5-8F3D-7047B28D479E}"/>
                </a:ext>
              </a:extLst>
            </p:cNvPr>
            <p:cNvSpPr txBox="1"/>
            <p:nvPr/>
          </p:nvSpPr>
          <p:spPr>
            <a:xfrm>
              <a:off x="6893887" y="6287843"/>
              <a:ext cx="23309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القدرات </a:t>
              </a:r>
            </a:p>
            <a:p>
              <a:pPr algn="ctr"/>
              <a:r>
                <a:rPr lang="ar-JO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الموسيقية</a:t>
              </a:r>
              <a:endParaRPr lang="en-U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347C568-7776-4E37-9273-4E32AE841005}"/>
              </a:ext>
            </a:extLst>
          </p:cNvPr>
          <p:cNvGrpSpPr/>
          <p:nvPr/>
        </p:nvGrpSpPr>
        <p:grpSpPr>
          <a:xfrm>
            <a:off x="-408595" y="4572000"/>
            <a:ext cx="2330927" cy="2438400"/>
            <a:chOff x="177399" y="2002625"/>
            <a:chExt cx="2330927" cy="295176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A4B33DE-CB16-4759-8B60-FD2455749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43" b="89974" l="9956" r="89971">
                          <a14:foregroundMark x1="51098" y1="7943" x2="51391" y2="14193"/>
                          <a14:foregroundMark x1="63690" y1="41797" x2="62958" y2="43490"/>
                          <a14:backgroundMark x1="60322" y1="55599" x2="79209" y2="51432"/>
                          <a14:backgroundMark x1="24305" y1="62630" x2="24744" y2="90234"/>
                          <a14:backgroundMark x1="24744" y1="90234" x2="25842" y2="95443"/>
                          <a14:backgroundMark x1="67570" y1="72005" x2="64641" y2="95703"/>
                          <a14:backgroundMark x1="64641" y1="95703" x2="64641" y2="95703"/>
                        </a14:backgroundRemoval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srcRect l="24833" r="33333" b="13486"/>
            <a:stretch/>
          </p:blipFill>
          <p:spPr>
            <a:xfrm>
              <a:off x="500262" y="2002625"/>
              <a:ext cx="1918945" cy="295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74E9F6-4432-43E2-A36C-283F4FB7C185}"/>
                </a:ext>
              </a:extLst>
            </p:cNvPr>
            <p:cNvSpPr txBox="1"/>
            <p:nvPr/>
          </p:nvSpPr>
          <p:spPr>
            <a:xfrm>
              <a:off x="177399" y="3662991"/>
              <a:ext cx="2330927" cy="10059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المواهب </a:t>
              </a:r>
            </a:p>
            <a:p>
              <a:pPr algn="ctr"/>
              <a:r>
                <a:rPr lang="ar-JO" sz="2400" b="1" dirty="0">
                  <a:ln w="127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الروحية</a:t>
              </a:r>
              <a:endParaRPr lang="en-U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0D3366F-1C01-4799-809D-8AC41266D289}"/>
              </a:ext>
            </a:extLst>
          </p:cNvPr>
          <p:cNvSpPr txBox="1"/>
          <p:nvPr/>
        </p:nvSpPr>
        <p:spPr>
          <a:xfrm>
            <a:off x="1969652" y="2142347"/>
            <a:ext cx="495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rgbClr val="C000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استخدمها أو اتركها</a:t>
            </a:r>
            <a:endParaRPr lang="en-US" sz="2800" b="1" dirty="0">
              <a:solidFill>
                <a:srgbClr val="C000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8CFC1-442C-F056-AC7D-AF0C848F6B8D}"/>
              </a:ext>
            </a:extLst>
          </p:cNvPr>
          <p:cNvSpPr txBox="1"/>
          <p:nvPr/>
        </p:nvSpPr>
        <p:spPr>
          <a:xfrm>
            <a:off x="-2064774" y="557489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2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A04103-312E-467F-9592-4A6F55BAB65F}"/>
              </a:ext>
            </a:extLst>
          </p:cNvPr>
          <p:cNvSpPr txBox="1"/>
          <p:nvPr/>
        </p:nvSpPr>
        <p:spPr>
          <a:xfrm>
            <a:off x="1752600" y="4888785"/>
            <a:ext cx="5083209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400" b="1" i="0" u="none" strike="noStrike" kern="1200" cap="all" spc="0" normalizeH="0" baseline="0" noProof="0" dirty="0">
                <a:ln w="19050" cmpd="sng">
                  <a:solidFill>
                    <a:srgbClr val="FF0066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 من الخدام الجيدين ؟</a:t>
            </a:r>
            <a:endParaRPr kumimoji="0" lang="en-US" sz="3400" b="1" i="0" u="none" strike="noStrike" kern="1200" cap="all" spc="0" normalizeH="0" baseline="0" noProof="0" dirty="0">
              <a:ln w="19050" cmpd="sng">
                <a:solidFill>
                  <a:srgbClr val="FF0066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7DF475-11A3-4D19-AA7D-2D2924248C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8938" l="9906" r="89976">
                        <a14:foregroundMark x1="44929" y1="59823" x2="54127" y2="9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9" r="16916" b="19138"/>
          <a:stretch/>
        </p:blipFill>
        <p:spPr>
          <a:xfrm flipH="1">
            <a:off x="6324600" y="3790666"/>
            <a:ext cx="2743200" cy="3079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2D1393-62A4-46A0-8971-5BC85ADA47D7}"/>
              </a:ext>
            </a:extLst>
          </p:cNvPr>
          <p:cNvSpPr txBox="1"/>
          <p:nvPr/>
        </p:nvSpPr>
        <p:spPr>
          <a:xfrm>
            <a:off x="533400" y="600347"/>
            <a:ext cx="8482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يجب أن تكون مجتهدًا وأمينًا في عمل الملكوت (1 كورنثوس 4: 2)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1FAD81-341A-419C-8146-09264470A488}"/>
              </a:ext>
            </a:extLst>
          </p:cNvPr>
          <p:cNvSpPr txBox="1"/>
          <p:nvPr/>
        </p:nvSpPr>
        <p:spPr>
          <a:xfrm>
            <a:off x="533400" y="1567182"/>
            <a:ext cx="796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rgbClr val="C000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عش وكأن يسوع آتٍ اليوم</a:t>
            </a:r>
            <a:endParaRPr lang="en-US" sz="2800" b="1" dirty="0">
              <a:solidFill>
                <a:srgbClr val="C000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C86DBC-902E-492A-98D2-92309B6D8E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11" b="96460" l="9906" r="89858">
                        <a14:foregroundMark x1="45991" y1="7611" x2="57075" y2="7788"/>
                        <a14:foregroundMark x1="84434" y1="95752" x2="13679" y2="96460"/>
                        <a14:foregroundMark x1="38208" y1="88673" x2="68278" y2="84425"/>
                        <a14:foregroundMark x1="68278" y1="84425" x2="68278" y2="84425"/>
                        <a14:foregroundMark x1="68868" y1="76814" x2="66981" y2="93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712" y="5719226"/>
            <a:ext cx="1709167" cy="113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54EB55-9B9A-45B2-AA7B-DE3746E799E9}"/>
              </a:ext>
            </a:extLst>
          </p:cNvPr>
          <p:cNvSpPr txBox="1"/>
          <p:nvPr/>
        </p:nvSpPr>
        <p:spPr>
          <a:xfrm>
            <a:off x="543426" y="2090402"/>
            <a:ext cx="796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rgbClr val="C000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خطط وكأن يسوع آتٍ بعد 50 سنة</a:t>
            </a:r>
            <a:endParaRPr lang="en-US" sz="2800" b="1" dirty="0">
              <a:solidFill>
                <a:srgbClr val="C000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5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4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2" descr="http://4.bp.blogspot.com/-94_R6HEgpqY/Tu9odKuy00I/AAAAAAAACDU/-pt7dgH66M4/s1600/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"/>
          <a:stretch/>
        </p:blipFill>
        <p:spPr bwMode="auto">
          <a:xfrm>
            <a:off x="2019300" y="762000"/>
            <a:ext cx="5295900" cy="3131591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057215" y="249224"/>
            <a:ext cx="2266950" cy="1066800"/>
          </a:xfrm>
          <a:prstGeom prst="wedgeRoundRectCallout">
            <a:avLst>
              <a:gd name="adj1" fmla="val -92443"/>
              <a:gd name="adj2" fmla="val 56052"/>
              <a:gd name="adj3" fmla="val 1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نعماً أيها العبد     الصالح والأمين</a:t>
            </a:r>
            <a:endParaRPr lang="en-US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464D7-A6F9-4F36-96A9-58C5E5A672F9}"/>
              </a:ext>
            </a:extLst>
          </p:cNvPr>
          <p:cNvSpPr txBox="1"/>
          <p:nvPr/>
        </p:nvSpPr>
        <p:spPr>
          <a:xfrm>
            <a:off x="228600" y="3620108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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كل أمانة ستكافأ (1 كورنثوس 4: 2)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4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ED5FC-0728-4533-8520-EF1AAC1FBD51}"/>
              </a:ext>
            </a:extLst>
          </p:cNvPr>
          <p:cNvSpPr txBox="1"/>
          <p:nvPr/>
        </p:nvSpPr>
        <p:spPr>
          <a:xfrm>
            <a:off x="228600" y="4139427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هناك مكافآت سماوية مقابل استخدام كل مواهبك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4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6DE88-28A4-46AC-92A8-92503F308439}"/>
              </a:ext>
            </a:extLst>
          </p:cNvPr>
          <p:cNvSpPr txBox="1"/>
          <p:nvPr/>
        </p:nvSpPr>
        <p:spPr>
          <a:xfrm>
            <a:off x="610845" y="5681096"/>
            <a:ext cx="799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فرح الرب (متى 25: 21، 23؛ 8: 11)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4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8ACEF4-37FF-4827-A1D6-72AC08FC5BB7}"/>
              </a:ext>
            </a:extLst>
          </p:cNvPr>
          <p:cNvSpPr txBox="1"/>
          <p:nvPr/>
        </p:nvSpPr>
        <p:spPr>
          <a:xfrm>
            <a:off x="1066799" y="4662647"/>
            <a:ext cx="754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مواقع الخدمة المسؤولة (رؤيا ٧: ١٥)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4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A9CE02-C71E-4471-B449-9F41552ED85E}"/>
              </a:ext>
            </a:extLst>
          </p:cNvPr>
          <p:cNvSpPr txBox="1"/>
          <p:nvPr/>
        </p:nvSpPr>
        <p:spPr>
          <a:xfrm>
            <a:off x="1066799" y="5205275"/>
            <a:ext cx="754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الأكاليل (2 تي 4: 8)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4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78740"/>
            <a:ext cx="3962400" cy="3883660"/>
            <a:chOff x="6418464" y="2066440"/>
            <a:chExt cx="3962400" cy="3883660"/>
          </a:xfrm>
        </p:grpSpPr>
        <p:sp>
          <p:nvSpPr>
            <p:cNvPr id="5" name="Explosion 1 4"/>
            <p:cNvSpPr/>
            <p:nvPr/>
          </p:nvSpPr>
          <p:spPr>
            <a:xfrm>
              <a:off x="6418464" y="2066440"/>
              <a:ext cx="3962400" cy="3883660"/>
            </a:xfrm>
            <a:prstGeom prst="irregularSeal1">
              <a:avLst/>
            </a:prstGeom>
            <a:solidFill>
              <a:srgbClr val="FFCC0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37564" y="3164604"/>
              <a:ext cx="312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فكل من أعطي كثيراً</a:t>
              </a:r>
            </a:p>
            <a:p>
              <a:pPr algn="ctr"/>
              <a:r>
                <a:rPr lang="ar-JO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يطلب منه كثير</a:t>
              </a:r>
            </a:p>
            <a:p>
              <a:pPr algn="ctr"/>
              <a:r>
                <a:rPr lang="ar-JO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(لوقا 12: 48)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39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A04103-312E-467F-9592-4A6F55BAB65F}"/>
              </a:ext>
            </a:extLst>
          </p:cNvPr>
          <p:cNvSpPr txBox="1"/>
          <p:nvPr/>
        </p:nvSpPr>
        <p:spPr>
          <a:xfrm>
            <a:off x="1344596" y="4891207"/>
            <a:ext cx="6046804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400" b="1" i="0" u="none" strike="noStrike" kern="1200" cap="all" spc="0" normalizeH="0" baseline="0" noProof="0" dirty="0">
                <a:ln w="19050" cmpd="sng">
                  <a:solidFill>
                    <a:srgbClr val="FF0066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 من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400" b="1" i="0" u="none" strike="noStrike" kern="1200" cap="all" spc="0" normalizeH="0" baseline="0" noProof="0" dirty="0">
                <a:ln w="19050" cmpd="sng">
                  <a:solidFill>
                    <a:srgbClr val="FF0066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العبد الشرير/الكسول؟؟</a:t>
            </a:r>
            <a:endParaRPr kumimoji="0" lang="en-US" sz="3400" b="1" i="0" u="none" strike="noStrike" kern="1200" cap="all" spc="0" normalizeH="0" baseline="0" noProof="0" dirty="0">
              <a:ln w="19050" cmpd="sng">
                <a:solidFill>
                  <a:srgbClr val="FF0066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7DF475-11A3-4D19-AA7D-2D2924248C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8938" l="9906" r="89976">
                        <a14:foregroundMark x1="44929" y1="59823" x2="54127" y2="9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9" r="16916" b="19138"/>
          <a:stretch/>
        </p:blipFill>
        <p:spPr>
          <a:xfrm flipH="1">
            <a:off x="6400800" y="3790666"/>
            <a:ext cx="2743200" cy="3079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35DFAA-0973-4F8B-BF92-67FBA15187D9}"/>
              </a:ext>
            </a:extLst>
          </p:cNvPr>
          <p:cNvSpPr txBox="1"/>
          <p:nvPr/>
        </p:nvSpPr>
        <p:spPr>
          <a:xfrm>
            <a:off x="360011" y="417845"/>
            <a:ext cx="859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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الفشل في استخدام الموارد التي أعطاك إياها الله يظهر أنك 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1793BE-FEE8-4A7A-85B2-448A1F4B6AC2}"/>
              </a:ext>
            </a:extLst>
          </p:cNvPr>
          <p:cNvSpPr txBox="1"/>
          <p:nvPr/>
        </p:nvSpPr>
        <p:spPr>
          <a:xfrm>
            <a:off x="838201" y="959198"/>
            <a:ext cx="754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أنت تلميذ عاصٍ (1كو3: 13-15).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265B9-4024-41DB-931F-56BDDEF1CA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11" b="96460" l="9906" r="89858">
                        <a14:foregroundMark x1="45991" y1="7611" x2="57075" y2="7788"/>
                        <a14:foregroundMark x1="84434" y1="95752" x2="13679" y2="96460"/>
                        <a14:foregroundMark x1="38208" y1="88673" x2="68278" y2="84425"/>
                        <a14:foregroundMark x1="68278" y1="84425" x2="68278" y2="84425"/>
                        <a14:foregroundMark x1="68868" y1="76814" x2="66981" y2="93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433" y="5719226"/>
            <a:ext cx="1709167" cy="113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8C3785-2097-4C22-97EF-072697596F07}"/>
              </a:ext>
            </a:extLst>
          </p:cNvPr>
          <p:cNvSpPr txBox="1"/>
          <p:nvPr/>
        </p:nvSpPr>
        <p:spPr>
          <a:xfrm>
            <a:off x="842683" y="1966551"/>
            <a:ext cx="753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أنت لست تلميذا حقيقيا وسوف تلقى في الجحيم (متى 7: 21)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BEEB01-0B2E-4A3D-B28E-D3DF0E2A0EFD}"/>
              </a:ext>
            </a:extLst>
          </p:cNvPr>
          <p:cNvGrpSpPr/>
          <p:nvPr/>
        </p:nvGrpSpPr>
        <p:grpSpPr>
          <a:xfrm>
            <a:off x="838200" y="2938790"/>
            <a:ext cx="2856092" cy="3081010"/>
            <a:chOff x="-36692" y="0"/>
            <a:chExt cx="2856092" cy="3081010"/>
          </a:xfrm>
        </p:grpSpPr>
        <p:sp>
          <p:nvSpPr>
            <p:cNvPr id="17" name="Explosion 1 23">
              <a:extLst>
                <a:ext uri="{FF2B5EF4-FFF2-40B4-BE49-F238E27FC236}">
                  <a16:creationId xmlns:a16="http://schemas.microsoft.com/office/drawing/2014/main" id="{24B584D1-D074-4AB4-81F0-F15930865962}"/>
                </a:ext>
              </a:extLst>
            </p:cNvPr>
            <p:cNvSpPr/>
            <p:nvPr/>
          </p:nvSpPr>
          <p:spPr>
            <a:xfrm>
              <a:off x="0" y="0"/>
              <a:ext cx="2819400" cy="3081010"/>
            </a:xfrm>
            <a:prstGeom prst="irregularSeal1">
              <a:avLst/>
            </a:prstGeom>
            <a:gradFill flip="none" rotWithShape="1">
              <a:gsLst>
                <a:gs pos="0">
                  <a:srgbClr val="FF7C80">
                    <a:shade val="30000"/>
                    <a:satMod val="115000"/>
                  </a:srgbClr>
                </a:gs>
                <a:gs pos="50000">
                  <a:srgbClr val="FF7C80">
                    <a:shade val="67500"/>
                    <a:satMod val="115000"/>
                  </a:srgbClr>
                </a:gs>
                <a:gs pos="100000">
                  <a:srgbClr val="FF7C8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relaxedInset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30682F-3916-41C7-B798-F7EE59BE552B}"/>
                </a:ext>
              </a:extLst>
            </p:cNvPr>
            <p:cNvSpPr txBox="1"/>
            <p:nvPr/>
          </p:nvSpPr>
          <p:spPr>
            <a:xfrm>
              <a:off x="-36692" y="838200"/>
              <a:ext cx="2667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كن مستعداً </a:t>
              </a:r>
            </a:p>
            <a:p>
              <a:pPr algn="ctr"/>
              <a:r>
                <a:rPr lang="ar-JO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للقاء يسوع</a:t>
              </a:r>
            </a:p>
            <a:p>
              <a:pPr algn="ctr"/>
              <a:r>
                <a:rPr lang="ar-JO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رؤ 22:12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09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227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أمثال يسوع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882E36-3F1C-472F-9221-3726F5DA0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7" t="12945" r="16665" b="18874"/>
          <a:stretch/>
        </p:blipFill>
        <p:spPr>
          <a:xfrm>
            <a:off x="152400" y="165095"/>
            <a:ext cx="8809083" cy="65357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FB023-5A0D-43E6-B57F-8543FECEB460}"/>
              </a:ext>
            </a:extLst>
          </p:cNvPr>
          <p:cNvGrpSpPr/>
          <p:nvPr/>
        </p:nvGrpSpPr>
        <p:grpSpPr>
          <a:xfrm>
            <a:off x="152399" y="248733"/>
            <a:ext cx="8809083" cy="955427"/>
            <a:chOff x="2151559" y="248733"/>
            <a:chExt cx="6809923" cy="955427"/>
          </a:xfrm>
        </p:grpSpPr>
        <p:sp>
          <p:nvSpPr>
            <p:cNvPr id="4" name="TextBox 3"/>
            <p:cNvSpPr txBox="1"/>
            <p:nvPr/>
          </p:nvSpPr>
          <p:spPr>
            <a:xfrm>
              <a:off x="7631280" y="248733"/>
              <a:ext cx="1330202" cy="523220"/>
            </a:xfrm>
            <a:prstGeom prst="rect">
              <a:avLst/>
            </a:prstGeom>
            <a:noFill/>
            <a:effectLst>
              <a:glow rad="228600">
                <a:schemeClr val="bg1">
                  <a:alpha val="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effectLst>
                    <a:glow rad="228600">
                      <a:schemeClr val="bg1">
                        <a:alpha val="8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الإطار:</a:t>
              </a:r>
              <a:endParaRPr lang="en-US" sz="2800" b="1" dirty="0"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51559" y="250053"/>
              <a:ext cx="5332247" cy="954107"/>
            </a:xfrm>
            <a:prstGeom prst="rect">
              <a:avLst/>
            </a:prstGeom>
            <a:noFill/>
            <a:effectLst>
              <a:glow rad="228600">
                <a:schemeClr val="bg1">
                  <a:alpha val="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ar-JO" sz="2800" b="1" dirty="0">
                  <a:effectLst>
                    <a:glow rad="228600">
                      <a:schemeClr val="bg1">
                        <a:alpha val="8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خطاب جبل الزيتون (مت 24-25)</a:t>
              </a:r>
            </a:p>
            <a:p>
              <a:pPr algn="r"/>
              <a:r>
                <a:rPr lang="ar-JO" sz="2800" b="1" dirty="0">
                  <a:effectLst>
                    <a:glow rad="228600">
                      <a:schemeClr val="bg1">
                        <a:alpha val="8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قبل صلب يسوع بيويمين</a:t>
              </a:r>
              <a:r>
                <a:rPr lang="en-US" sz="2800" b="1" dirty="0">
                  <a:effectLst>
                    <a:glow rad="228600">
                      <a:schemeClr val="bg1">
                        <a:alpha val="8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1218507"/>
            <a:ext cx="8732882" cy="523220"/>
          </a:xfrm>
          <a:prstGeom prst="rect">
            <a:avLst/>
          </a:prstGeom>
          <a:noFill/>
          <a:effectLst>
            <a:glow rad="228600">
              <a:schemeClr val="bg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كان لدى التلاميذ 3 أسئلة (متى 24: 3)</a:t>
            </a:r>
            <a:endParaRPr lang="en-US" sz="2800" b="1" dirty="0">
              <a:effectLst>
                <a:glow rad="228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741727"/>
            <a:ext cx="8763000" cy="954107"/>
          </a:xfrm>
          <a:prstGeom prst="rect">
            <a:avLst/>
          </a:prstGeom>
          <a:noFill/>
          <a:effectLst>
            <a:glow rad="228600">
              <a:schemeClr val="bg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حذر يسوع مراراً وتكراراً من أنه سيعود دون سابق إنذار (متى 24: 27، 36، 42، 44، 50؛ 25: 13).</a:t>
            </a:r>
            <a:endParaRPr lang="en-US" sz="2800" b="1" dirty="0">
              <a:effectLst>
                <a:glow rad="228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33273" y="2674437"/>
            <a:ext cx="3962400" cy="3810000"/>
            <a:chOff x="3390899" y="1905000"/>
            <a:chExt cx="3962400" cy="3810000"/>
          </a:xfrm>
        </p:grpSpPr>
        <p:sp>
          <p:nvSpPr>
            <p:cNvPr id="11" name="Explosion 1 10"/>
            <p:cNvSpPr/>
            <p:nvPr/>
          </p:nvSpPr>
          <p:spPr>
            <a:xfrm>
              <a:off x="3390899" y="1905000"/>
              <a:ext cx="3962400" cy="3810000"/>
            </a:xfrm>
            <a:prstGeom prst="irregularSeal1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55102" y="2952569"/>
              <a:ext cx="302634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القضية: </a:t>
              </a:r>
            </a:p>
            <a:p>
              <a:pPr algn="ctr"/>
              <a:r>
                <a:rPr lang="ar-JO" sz="2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ما هي مسؤوليات </a:t>
              </a:r>
            </a:p>
            <a:p>
              <a:pPr algn="ctr"/>
              <a:r>
                <a:rPr lang="ar-JO" sz="2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التلاميذ حتى </a:t>
              </a:r>
            </a:p>
            <a:p>
              <a:pPr algn="ctr"/>
              <a:r>
                <a:rPr lang="ar-JO" sz="2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عودة المسيح؟</a:t>
              </a:r>
              <a:endParaRPr lang="en-US" sz="2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6444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C1309E-0833-4173-AA72-CDBA992EA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693" r="12500"/>
          <a:stretch/>
        </p:blipFill>
        <p:spPr>
          <a:xfrm>
            <a:off x="190500" y="179651"/>
            <a:ext cx="8763000" cy="64906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FC53D2-2804-4CF4-9854-578A63D8CFB9}"/>
              </a:ext>
            </a:extLst>
          </p:cNvPr>
          <p:cNvSpPr txBox="1"/>
          <p:nvPr/>
        </p:nvSpPr>
        <p:spPr>
          <a:xfrm>
            <a:off x="2590800" y="1670447"/>
            <a:ext cx="295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السيد</a:t>
            </a:r>
            <a:endParaRPr lang="en-US" sz="28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30399-FFE4-4EE9-A344-685FA09A5AE4}"/>
              </a:ext>
            </a:extLst>
          </p:cNvPr>
          <p:cNvSpPr txBox="1"/>
          <p:nvPr/>
        </p:nvSpPr>
        <p:spPr>
          <a:xfrm>
            <a:off x="2590800" y="2086690"/>
            <a:ext cx="295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يسوع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036498-4F21-4D79-8C0E-3CD4EB0A2E59}"/>
              </a:ext>
            </a:extLst>
          </p:cNvPr>
          <p:cNvSpPr txBox="1"/>
          <p:nvPr/>
        </p:nvSpPr>
        <p:spPr>
          <a:xfrm>
            <a:off x="5551455" y="2471755"/>
            <a:ext cx="295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العبيد</a:t>
            </a:r>
            <a:endParaRPr lang="en-US" sz="28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D573EF-3877-41CD-BC5A-E53B0CCEB510}"/>
              </a:ext>
            </a:extLst>
          </p:cNvPr>
          <p:cNvSpPr txBox="1"/>
          <p:nvPr/>
        </p:nvSpPr>
        <p:spPr>
          <a:xfrm>
            <a:off x="5551455" y="2887998"/>
            <a:ext cx="295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التلاميذ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758453-5003-488F-BA72-8B8C66B9DA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3" b="89974" l="9956" r="89971">
                        <a14:foregroundMark x1="51098" y1="7943" x2="51391" y2="14193"/>
                        <a14:foregroundMark x1="63690" y1="41797" x2="62958" y2="43490"/>
                        <a14:backgroundMark x1="60322" y1="55599" x2="79209" y2="51432"/>
                        <a14:backgroundMark x1="24305" y1="62630" x2="24744" y2="90234"/>
                        <a14:backgroundMark x1="24744" y1="90234" x2="25842" y2="95443"/>
                        <a14:backgroundMark x1="67570" y1="72005" x2="64641" y2="95703"/>
                        <a14:backgroundMark x1="64641" y1="95703" x2="64641" y2="95703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4833" r="33333" b="13486"/>
          <a:stretch/>
        </p:blipFill>
        <p:spPr>
          <a:xfrm>
            <a:off x="547225" y="4776384"/>
            <a:ext cx="1252920" cy="1456789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882B58-DDDB-4A15-AB51-E1720CEC1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3" b="89974" l="9956" r="89971">
                        <a14:foregroundMark x1="51098" y1="7943" x2="51391" y2="14193"/>
                        <a14:foregroundMark x1="63690" y1="41797" x2="62958" y2="43490"/>
                        <a14:backgroundMark x1="60322" y1="55599" x2="79209" y2="51432"/>
                        <a14:backgroundMark x1="24305" y1="62630" x2="24744" y2="90234"/>
                        <a14:backgroundMark x1="24744" y1="90234" x2="25842" y2="95443"/>
                        <a14:backgroundMark x1="67570" y1="72005" x2="64641" y2="95703"/>
                        <a14:backgroundMark x1="64641" y1="95703" x2="64641" y2="95703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4833" r="33333" b="13486"/>
          <a:stretch/>
        </p:blipFill>
        <p:spPr>
          <a:xfrm>
            <a:off x="151380" y="5221560"/>
            <a:ext cx="1252920" cy="1456789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B4A5D6-CE38-492F-A892-D71C2A7C5982}"/>
              </a:ext>
            </a:extLst>
          </p:cNvPr>
          <p:cNvSpPr txBox="1"/>
          <p:nvPr/>
        </p:nvSpPr>
        <p:spPr>
          <a:xfrm>
            <a:off x="2884092" y="5267264"/>
            <a:ext cx="295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الوزنات</a:t>
            </a:r>
            <a:endParaRPr lang="en-US" sz="28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3D74B1-266F-4643-A39D-3AE9661CE0A9}"/>
              </a:ext>
            </a:extLst>
          </p:cNvPr>
          <p:cNvSpPr txBox="1"/>
          <p:nvPr/>
        </p:nvSpPr>
        <p:spPr>
          <a:xfrm>
            <a:off x="2002750" y="5675293"/>
            <a:ext cx="4716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الموارد والفرص التي وهبها الله للخدمة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FA71BB-4F9C-45FE-A654-A67EC491AB06}"/>
              </a:ext>
            </a:extLst>
          </p:cNvPr>
          <p:cNvSpPr txBox="1"/>
          <p:nvPr/>
        </p:nvSpPr>
        <p:spPr>
          <a:xfrm>
            <a:off x="2186257" y="312003"/>
            <a:ext cx="5134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25: 14-30</a:t>
            </a:r>
            <a:endParaRPr lang="en-US" sz="3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25DFC0-0705-4FE5-8B45-6B8F98B007B3}"/>
              </a:ext>
            </a:extLst>
          </p:cNvPr>
          <p:cNvGrpSpPr/>
          <p:nvPr/>
        </p:nvGrpSpPr>
        <p:grpSpPr>
          <a:xfrm>
            <a:off x="339629" y="2898950"/>
            <a:ext cx="2745722" cy="2954058"/>
            <a:chOff x="3390899" y="1985925"/>
            <a:chExt cx="3467211" cy="372907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2" name="Explosion 1 10">
              <a:extLst>
                <a:ext uri="{FF2B5EF4-FFF2-40B4-BE49-F238E27FC236}">
                  <a16:creationId xmlns:a16="http://schemas.microsoft.com/office/drawing/2014/main" id="{7A7986C2-5A5F-4CA8-A150-407FCA5B3298}"/>
                </a:ext>
              </a:extLst>
            </p:cNvPr>
            <p:cNvSpPr/>
            <p:nvPr/>
          </p:nvSpPr>
          <p:spPr>
            <a:xfrm>
              <a:off x="3390899" y="1985925"/>
              <a:ext cx="3467211" cy="3729075"/>
            </a:xfrm>
            <a:prstGeom prst="irregularSeal1">
              <a:avLst/>
            </a:prstGeom>
            <a:grp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BE9AE9-DEE2-4F65-A1FF-51C9DEEDDB42}"/>
                </a:ext>
              </a:extLst>
            </p:cNvPr>
            <p:cNvSpPr txBox="1"/>
            <p:nvPr/>
          </p:nvSpPr>
          <p:spPr>
            <a:xfrm>
              <a:off x="3731810" y="3052205"/>
              <a:ext cx="2523967" cy="13986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2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موزعة         حسب         القدرات</a:t>
              </a:r>
              <a:endPara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7C5E867-EF40-4E63-BAFF-B2EDB93C68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3" b="89974" l="9956" r="89971">
                        <a14:foregroundMark x1="51098" y1="7943" x2="51391" y2="14193"/>
                        <a14:foregroundMark x1="63690" y1="41797" x2="62958" y2="43490"/>
                        <a14:backgroundMark x1="60322" y1="55599" x2="79209" y2="51432"/>
                        <a14:backgroundMark x1="24305" y1="62630" x2="24744" y2="90234"/>
                        <a14:backgroundMark x1="24744" y1="90234" x2="25842" y2="95443"/>
                        <a14:backgroundMark x1="67570" y1="72005" x2="64641" y2="95703"/>
                        <a14:backgroundMark x1="64641" y1="95703" x2="64641" y2="95703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4833" r="33333" b="13486"/>
          <a:stretch/>
        </p:blipFill>
        <p:spPr>
          <a:xfrm>
            <a:off x="951465" y="5035674"/>
            <a:ext cx="1252920" cy="1634669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076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43D4C5-4D66-491A-A987-94E2AF41D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25156" y="152400"/>
            <a:ext cx="8866444" cy="65887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80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A05B4-10E6-479A-A8AC-0EED99626A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52401" y="152400"/>
            <a:ext cx="8839200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17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909FC-6698-45FA-A5B8-521AF97609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3" r="11667"/>
          <a:stretch/>
        </p:blipFill>
        <p:spPr>
          <a:xfrm>
            <a:off x="152399" y="152400"/>
            <a:ext cx="8868569" cy="65325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2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0E9257-D51B-4217-BBF1-7303E9FC3F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85" r="12987"/>
          <a:stretch/>
        </p:blipFill>
        <p:spPr>
          <a:xfrm>
            <a:off x="152400" y="139085"/>
            <a:ext cx="8839200" cy="65798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CBBAEC-1D8D-4C60-96F7-841C89194202}"/>
              </a:ext>
            </a:extLst>
          </p:cNvPr>
          <p:cNvSpPr txBox="1"/>
          <p:nvPr/>
        </p:nvSpPr>
        <p:spPr>
          <a:xfrm>
            <a:off x="-36095" y="5760796"/>
            <a:ext cx="8839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JO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السيد يعود ليحاسب (متى 25: 20-21)</a:t>
            </a:r>
            <a:endParaRPr lang="en-U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523D2-C28F-4559-9D8A-5DA28D8217A6}"/>
              </a:ext>
            </a:extLst>
          </p:cNvPr>
          <p:cNvSpPr txBox="1"/>
          <p:nvPr/>
        </p:nvSpPr>
        <p:spPr>
          <a:xfrm>
            <a:off x="313036" y="2870807"/>
            <a:ext cx="867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يصور اليوم الأخير للحساب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2D308-E08A-4F71-ABEE-C368FDC0E5C4}"/>
              </a:ext>
            </a:extLst>
          </p:cNvPr>
          <p:cNvSpPr txBox="1"/>
          <p:nvPr/>
        </p:nvSpPr>
        <p:spPr>
          <a:xfrm>
            <a:off x="333088" y="3394027"/>
            <a:ext cx="865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مكافآت الأمانة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97E94A-2645-49FA-AADF-F24F40BB8483}"/>
              </a:ext>
            </a:extLst>
          </p:cNvPr>
          <p:cNvGrpSpPr/>
          <p:nvPr/>
        </p:nvGrpSpPr>
        <p:grpSpPr>
          <a:xfrm>
            <a:off x="6954253" y="3943097"/>
            <a:ext cx="2189747" cy="3005631"/>
            <a:chOff x="6990347" y="3941459"/>
            <a:chExt cx="2189747" cy="30056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C0DB74-901E-4802-846D-2635A6E48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7" b="98840" l="75068" r="97300">
                          <a14:foregroundMark x1="75068" y1="76566" x2="76328" y2="69606"/>
                          <a14:foregroundMark x1="94149" y1="56148" x2="96490" y2="70998"/>
                          <a14:foregroundMark x1="96490" y1="70998" x2="96490" y2="71230"/>
                          <a14:foregroundMark x1="94329" y1="79350" x2="95050" y2="98840"/>
                          <a14:foregroundMark x1="95050" y1="98840" x2="95050" y2="988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3"/>
            <a:stretch/>
          </p:blipFill>
          <p:spPr>
            <a:xfrm>
              <a:off x="6990347" y="3941459"/>
              <a:ext cx="2189747" cy="3005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0EBFC1-5701-4D96-90F2-B927D1D85DCA}"/>
                </a:ext>
              </a:extLst>
            </p:cNvPr>
            <p:cNvSpPr txBox="1"/>
            <p:nvPr/>
          </p:nvSpPr>
          <p:spPr>
            <a:xfrm rot="505599">
              <a:off x="7082720" y="5094291"/>
              <a:ext cx="19169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المكافأة</a:t>
              </a:r>
              <a:endParaRPr lang="en-US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BC1128-2598-409C-8B5B-0FD6E517241C}"/>
              </a:ext>
            </a:extLst>
          </p:cNvPr>
          <p:cNvGrpSpPr/>
          <p:nvPr/>
        </p:nvGrpSpPr>
        <p:grpSpPr>
          <a:xfrm>
            <a:off x="103258" y="3964309"/>
            <a:ext cx="2123823" cy="3003684"/>
            <a:chOff x="76307" y="3943097"/>
            <a:chExt cx="2123823" cy="30036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5E1CB3C-CA46-4AD8-91AB-BFB73FA24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45" b="98376" l="2340" r="24572">
                          <a14:foregroundMark x1="8551" y1="83295" x2="8731" y2="94664"/>
                          <a14:foregroundMark x1="24752" y1="68445" x2="23672" y2="56613"/>
                          <a14:foregroundMark x1="10891" y1="96984" x2="10531" y2="98376"/>
                          <a14:foregroundMark x1="22952" y1="9745" x2="19982" y2="10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42"/>
            <a:stretch/>
          </p:blipFill>
          <p:spPr>
            <a:xfrm>
              <a:off x="76307" y="3943097"/>
              <a:ext cx="2071793" cy="3003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1FDFBB-EFC0-4BF4-9D9B-0F7818DBBC64}"/>
                </a:ext>
              </a:extLst>
            </p:cNvPr>
            <p:cNvSpPr txBox="1"/>
            <p:nvPr/>
          </p:nvSpPr>
          <p:spPr>
            <a:xfrm>
              <a:off x="398836" y="4829203"/>
              <a:ext cx="1801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الموافقة</a:t>
              </a:r>
              <a:endParaRPr lang="en-US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831A69-F035-4217-89D1-4102FEA15AC5}"/>
              </a:ext>
            </a:extLst>
          </p:cNvPr>
          <p:cNvGrpSpPr/>
          <p:nvPr/>
        </p:nvGrpSpPr>
        <p:grpSpPr>
          <a:xfrm>
            <a:off x="2544806" y="3976840"/>
            <a:ext cx="1845639" cy="3003684"/>
            <a:chOff x="2544806" y="3976840"/>
            <a:chExt cx="1845639" cy="300368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524002D-95B7-4183-A2ED-7BEBB1A93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7" b="96520" l="28803" r="47885">
                          <a14:foregroundMark x1="34293" y1="87703" x2="35194" y2="93735"/>
                          <a14:foregroundMark x1="35014" y1="95128" x2="35194" y2="96520"/>
                          <a14:foregroundMark x1="28803" y1="67981" x2="28803" y2="71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54" r="49726"/>
            <a:stretch/>
          </p:blipFill>
          <p:spPr>
            <a:xfrm>
              <a:off x="2544806" y="3976840"/>
              <a:ext cx="1828801" cy="3003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061E0F-485D-4632-A53D-8FBAA5AA3F8A}"/>
                </a:ext>
              </a:extLst>
            </p:cNvPr>
            <p:cNvSpPr txBox="1"/>
            <p:nvPr/>
          </p:nvSpPr>
          <p:spPr>
            <a:xfrm>
              <a:off x="2589151" y="4897610"/>
              <a:ext cx="1801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الثناء</a:t>
              </a:r>
              <a:endParaRPr lang="en-US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D3D8EA-F43C-42DE-B269-18E556EA6F21}"/>
              </a:ext>
            </a:extLst>
          </p:cNvPr>
          <p:cNvGrpSpPr/>
          <p:nvPr/>
        </p:nvGrpSpPr>
        <p:grpSpPr>
          <a:xfrm>
            <a:off x="4572000" y="3945044"/>
            <a:ext cx="2102588" cy="3003684"/>
            <a:chOff x="4490181" y="4635411"/>
            <a:chExt cx="2102588" cy="30036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96CA2D-A9FE-42BF-B5F1-CDF8EDEA4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49" b="98608" l="50135" r="72187">
                          <a14:foregroundMark x1="59676" y1="88631" x2="62556" y2="98608"/>
                          <a14:foregroundMark x1="67507" y1="9049" x2="67867" y2="13689"/>
                          <a14:foregroundMark x1="50225" y1="20882" x2="53645" y2="28306"/>
                          <a14:foregroundMark x1="72187" y1="77494" x2="68767" y2="656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0" r="26366"/>
            <a:stretch/>
          </p:blipFill>
          <p:spPr>
            <a:xfrm>
              <a:off x="4490181" y="4635411"/>
              <a:ext cx="2102588" cy="3003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F4B131-B350-4384-A685-CF31B416BA34}"/>
                </a:ext>
              </a:extLst>
            </p:cNvPr>
            <p:cNvSpPr txBox="1"/>
            <p:nvPr/>
          </p:nvSpPr>
          <p:spPr>
            <a:xfrm>
              <a:off x="4640828" y="5614033"/>
              <a:ext cx="18012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>
                  <a:rot lat="1080000" lon="20039998" rev="600000"/>
                </a:camera>
                <a:lightRig rig="threePt" dir="t"/>
              </a:scene3d>
            </a:bodyPr>
            <a:lstStyle/>
            <a:p>
              <a:pPr algn="ctr"/>
              <a:r>
                <a:rPr lang="ar-JO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ضمان الإمتيازات</a:t>
              </a:r>
              <a:endParaRPr lang="en-US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958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8FFFB-4C54-401F-9B28-862E363CD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65" t="9254" r="12501"/>
          <a:stretch/>
        </p:blipFill>
        <p:spPr>
          <a:xfrm>
            <a:off x="170037" y="228599"/>
            <a:ext cx="8761285" cy="64451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FEFE9C-43DF-4826-929E-C6177C98799A}"/>
              </a:ext>
            </a:extLst>
          </p:cNvPr>
          <p:cNvSpPr txBox="1"/>
          <p:nvPr/>
        </p:nvSpPr>
        <p:spPr>
          <a:xfrm>
            <a:off x="685800" y="184246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25: 22-23</a:t>
            </a:r>
            <a:endParaRPr lang="en-U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2E6697-AE5B-4477-9613-93DDCBC5BAA4}"/>
              </a:ext>
            </a:extLst>
          </p:cNvPr>
          <p:cNvGrpSpPr/>
          <p:nvPr/>
        </p:nvGrpSpPr>
        <p:grpSpPr>
          <a:xfrm>
            <a:off x="6954253" y="3943097"/>
            <a:ext cx="2189747" cy="3005631"/>
            <a:chOff x="6990347" y="3941459"/>
            <a:chExt cx="2189747" cy="30056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E37254-48F3-4099-8F4F-2CD246665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7" b="98840" l="75068" r="97300">
                          <a14:foregroundMark x1="75068" y1="76566" x2="76328" y2="69606"/>
                          <a14:foregroundMark x1="94149" y1="56148" x2="96490" y2="70998"/>
                          <a14:foregroundMark x1="96490" y1="70998" x2="96490" y2="71230"/>
                          <a14:foregroundMark x1="94329" y1="79350" x2="95050" y2="98840"/>
                          <a14:foregroundMark x1="95050" y1="98840" x2="95050" y2="988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3"/>
            <a:stretch/>
          </p:blipFill>
          <p:spPr>
            <a:xfrm>
              <a:off x="6990347" y="3941459"/>
              <a:ext cx="2189747" cy="3005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467AA7-A162-4EF1-8FCE-542D657826B9}"/>
                </a:ext>
              </a:extLst>
            </p:cNvPr>
            <p:cNvSpPr txBox="1"/>
            <p:nvPr/>
          </p:nvSpPr>
          <p:spPr>
            <a:xfrm rot="505599">
              <a:off x="7082720" y="5094291"/>
              <a:ext cx="19169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المكافأة</a:t>
              </a:r>
              <a:endPara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DEE80F-CD70-46C2-A6F4-D15195FDFFCE}"/>
              </a:ext>
            </a:extLst>
          </p:cNvPr>
          <p:cNvGrpSpPr/>
          <p:nvPr/>
        </p:nvGrpSpPr>
        <p:grpSpPr>
          <a:xfrm>
            <a:off x="103258" y="3964309"/>
            <a:ext cx="2123823" cy="3003684"/>
            <a:chOff x="76307" y="3943097"/>
            <a:chExt cx="2123823" cy="30036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79B8DD-DBF4-40D4-B66E-93201A8C6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45" b="98376" l="2340" r="24572">
                          <a14:foregroundMark x1="8551" y1="83295" x2="8731" y2="94664"/>
                          <a14:foregroundMark x1="24752" y1="68445" x2="23672" y2="56613"/>
                          <a14:foregroundMark x1="10891" y1="96984" x2="10531" y2="98376"/>
                          <a14:foregroundMark x1="22952" y1="9745" x2="19982" y2="10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42"/>
            <a:stretch/>
          </p:blipFill>
          <p:spPr>
            <a:xfrm>
              <a:off x="76307" y="3943097"/>
              <a:ext cx="2071793" cy="3003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A16796-D2F6-4079-A557-4C022E9C3182}"/>
                </a:ext>
              </a:extLst>
            </p:cNvPr>
            <p:cNvSpPr txBox="1"/>
            <p:nvPr/>
          </p:nvSpPr>
          <p:spPr>
            <a:xfrm>
              <a:off x="398836" y="4779388"/>
              <a:ext cx="1801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>
                  <a:rot lat="1080000" lon="20039998" rev="300000"/>
                </a:camera>
                <a:lightRig rig="threePt" dir="t"/>
              </a:scene3d>
            </a:bodyPr>
            <a:lstStyle/>
            <a:p>
              <a:pPr algn="ctr"/>
              <a:r>
                <a:rPr lang="ar-JO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الموافقة</a:t>
              </a:r>
              <a:endPara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779744-F496-48CC-8531-2A9406086149}"/>
              </a:ext>
            </a:extLst>
          </p:cNvPr>
          <p:cNvGrpSpPr/>
          <p:nvPr/>
        </p:nvGrpSpPr>
        <p:grpSpPr>
          <a:xfrm>
            <a:off x="2544806" y="3976840"/>
            <a:ext cx="1845639" cy="3003684"/>
            <a:chOff x="2544806" y="3976840"/>
            <a:chExt cx="1845639" cy="30036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AF30E7-CD48-4928-A4A3-43D2665F0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7" b="96520" l="28803" r="47885">
                          <a14:foregroundMark x1="34293" y1="87703" x2="35194" y2="93735"/>
                          <a14:foregroundMark x1="35014" y1="95128" x2="35194" y2="96520"/>
                          <a14:foregroundMark x1="28803" y1="67981" x2="28803" y2="71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54" r="49726"/>
            <a:stretch/>
          </p:blipFill>
          <p:spPr>
            <a:xfrm>
              <a:off x="2544806" y="3976840"/>
              <a:ext cx="1828801" cy="3003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6E4211-21B3-4253-8874-B6AB94AAFBE5}"/>
                </a:ext>
              </a:extLst>
            </p:cNvPr>
            <p:cNvSpPr txBox="1"/>
            <p:nvPr/>
          </p:nvSpPr>
          <p:spPr>
            <a:xfrm>
              <a:off x="2589151" y="4897610"/>
              <a:ext cx="1801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الثناء</a:t>
              </a:r>
              <a:endPara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5C9635-2523-4705-91C9-78C3E8CB18F3}"/>
              </a:ext>
            </a:extLst>
          </p:cNvPr>
          <p:cNvGrpSpPr/>
          <p:nvPr/>
        </p:nvGrpSpPr>
        <p:grpSpPr>
          <a:xfrm>
            <a:off x="4572000" y="3945044"/>
            <a:ext cx="2102588" cy="3003684"/>
            <a:chOff x="4490181" y="4635411"/>
            <a:chExt cx="2102588" cy="300368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8080ED-BCC7-47E6-9F10-CCDC5E7BE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49" b="98608" l="50135" r="72187">
                          <a14:foregroundMark x1="59676" y1="88631" x2="62556" y2="98608"/>
                          <a14:foregroundMark x1="67507" y1="9049" x2="67867" y2="13689"/>
                          <a14:foregroundMark x1="50225" y1="20882" x2="53645" y2="28306"/>
                          <a14:foregroundMark x1="72187" y1="77494" x2="68767" y2="656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0" r="26366"/>
            <a:stretch/>
          </p:blipFill>
          <p:spPr>
            <a:xfrm>
              <a:off x="4490181" y="4635411"/>
              <a:ext cx="2102588" cy="3003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D6778F-7E3F-4D2D-A18C-239B5750071D}"/>
                </a:ext>
              </a:extLst>
            </p:cNvPr>
            <p:cNvSpPr txBox="1"/>
            <p:nvPr/>
          </p:nvSpPr>
          <p:spPr>
            <a:xfrm>
              <a:off x="4640828" y="5614033"/>
              <a:ext cx="18012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>
                  <a:rot lat="1080000" lon="20039998" rev="600000"/>
                </a:camera>
                <a:lightRig rig="threePt" dir="t"/>
              </a:scene3d>
            </a:bodyPr>
            <a:lstStyle/>
            <a:p>
              <a:pPr algn="ctr"/>
              <a:r>
                <a:rPr lang="ar-JO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ضمان الإمتيازات</a:t>
              </a:r>
              <a:endPara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D3604E-CC09-42DC-8E4B-51DBAE9CAFFA}"/>
              </a:ext>
            </a:extLst>
          </p:cNvPr>
          <p:cNvGrpSpPr/>
          <p:nvPr/>
        </p:nvGrpSpPr>
        <p:grpSpPr>
          <a:xfrm>
            <a:off x="305320" y="131996"/>
            <a:ext cx="3184478" cy="3318670"/>
            <a:chOff x="3390899" y="1985925"/>
            <a:chExt cx="4021258" cy="4189345"/>
          </a:xfrm>
        </p:grpSpPr>
        <p:sp>
          <p:nvSpPr>
            <p:cNvPr id="18" name="Explosion 1 10">
              <a:extLst>
                <a:ext uri="{FF2B5EF4-FFF2-40B4-BE49-F238E27FC236}">
                  <a16:creationId xmlns:a16="http://schemas.microsoft.com/office/drawing/2014/main" id="{0FDAF464-0CD7-430F-96D6-4DA839D17F1E}"/>
                </a:ext>
              </a:extLst>
            </p:cNvPr>
            <p:cNvSpPr/>
            <p:nvPr/>
          </p:nvSpPr>
          <p:spPr>
            <a:xfrm>
              <a:off x="3390899" y="1985925"/>
              <a:ext cx="4021258" cy="4189345"/>
            </a:xfrm>
            <a:prstGeom prst="irregularSeal1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AE0CAD-753E-46C3-95A6-C0FB29C36213}"/>
                </a:ext>
              </a:extLst>
            </p:cNvPr>
            <p:cNvSpPr txBox="1"/>
            <p:nvPr/>
          </p:nvSpPr>
          <p:spPr>
            <a:xfrm>
              <a:off x="3974912" y="3069789"/>
              <a:ext cx="2859908" cy="1398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ركز السيد</a:t>
              </a:r>
            </a:p>
            <a:p>
              <a:pPr algn="ctr"/>
              <a:r>
                <a:rPr lang="ar-JO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على الأمانة</a:t>
              </a:r>
            </a:p>
            <a:p>
              <a:pPr algn="ctr"/>
              <a:r>
                <a:rPr lang="ar-JO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وليس الكمية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7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5BD83C-8022-4EB1-AF2C-89BA40C2A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3436" r="16666" b="2647"/>
          <a:stretch/>
        </p:blipFill>
        <p:spPr>
          <a:xfrm>
            <a:off x="152400" y="172279"/>
            <a:ext cx="8839199" cy="65333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1472E9-4125-40FB-8C3C-64AF23C6167C}"/>
              </a:ext>
            </a:extLst>
          </p:cNvPr>
          <p:cNvSpPr txBox="1"/>
          <p:nvPr/>
        </p:nvSpPr>
        <p:spPr>
          <a:xfrm>
            <a:off x="685800" y="2286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متى 25: 24-30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23517A-DBD9-4F18-B7F7-C7154647A15B}"/>
              </a:ext>
            </a:extLst>
          </p:cNvPr>
          <p:cNvGrpSpPr/>
          <p:nvPr/>
        </p:nvGrpSpPr>
        <p:grpSpPr>
          <a:xfrm>
            <a:off x="4686300" y="1524000"/>
            <a:ext cx="2745722" cy="2954058"/>
            <a:chOff x="3390899" y="1985925"/>
            <a:chExt cx="3467211" cy="3729075"/>
          </a:xfrm>
        </p:grpSpPr>
        <p:sp>
          <p:nvSpPr>
            <p:cNvPr id="5" name="Explosion 1 10">
              <a:extLst>
                <a:ext uri="{FF2B5EF4-FFF2-40B4-BE49-F238E27FC236}">
                  <a16:creationId xmlns:a16="http://schemas.microsoft.com/office/drawing/2014/main" id="{1CA5AEEF-4B9E-49ED-A187-05D9E5D2C3D6}"/>
                </a:ext>
              </a:extLst>
            </p:cNvPr>
            <p:cNvSpPr/>
            <p:nvPr/>
          </p:nvSpPr>
          <p:spPr>
            <a:xfrm>
              <a:off x="3390899" y="1985925"/>
              <a:ext cx="3467211" cy="3729075"/>
            </a:xfrm>
            <a:prstGeom prst="irregularSeal1">
              <a:avLst/>
            </a:prstGeom>
            <a:gradFill flip="none" rotWithShape="1">
              <a:gsLst>
                <a:gs pos="0">
                  <a:srgbClr val="C00005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A1DA7D-0545-40A5-BF55-28FE6B6770EA}"/>
                </a:ext>
              </a:extLst>
            </p:cNvPr>
            <p:cNvSpPr txBox="1"/>
            <p:nvPr/>
          </p:nvSpPr>
          <p:spPr>
            <a:xfrm>
              <a:off x="3823902" y="3052205"/>
              <a:ext cx="2655080" cy="1398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2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ليس عبداً       حقيقياً          (منافق)</a:t>
              </a:r>
              <a:endPara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0F0CEE-C1DC-4CA0-8F43-033D36AD50EA}"/>
              </a:ext>
            </a:extLst>
          </p:cNvPr>
          <p:cNvGrpSpPr/>
          <p:nvPr/>
        </p:nvGrpSpPr>
        <p:grpSpPr>
          <a:xfrm>
            <a:off x="6954253" y="3943097"/>
            <a:ext cx="2189747" cy="3005631"/>
            <a:chOff x="6990347" y="3941459"/>
            <a:chExt cx="2189747" cy="30056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946FA4-12D1-4AD5-837B-78CE54E59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7" b="98840" l="75068" r="97300">
                          <a14:foregroundMark x1="75068" y1="76566" x2="76328" y2="69606"/>
                          <a14:foregroundMark x1="94149" y1="56148" x2="96490" y2="70998"/>
                          <a14:foregroundMark x1="96490" y1="70998" x2="96490" y2="71230"/>
                          <a14:foregroundMark x1="94329" y1="79350" x2="95050" y2="98840"/>
                          <a14:foregroundMark x1="95050" y1="98840" x2="95050" y2="988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3"/>
            <a:stretch/>
          </p:blipFill>
          <p:spPr>
            <a:xfrm>
              <a:off x="6990347" y="3941459"/>
              <a:ext cx="2189747" cy="3005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5E18FB-628D-4C6C-9349-F4902271D1AE}"/>
                </a:ext>
              </a:extLst>
            </p:cNvPr>
            <p:cNvSpPr txBox="1"/>
            <p:nvPr/>
          </p:nvSpPr>
          <p:spPr>
            <a:xfrm rot="505599">
              <a:off x="7077115" y="5086139"/>
              <a:ext cx="19169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6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عقوبة</a:t>
              </a:r>
              <a:endPara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520549-A92F-41FA-A22C-D9841B666CB5}"/>
              </a:ext>
            </a:extLst>
          </p:cNvPr>
          <p:cNvGrpSpPr/>
          <p:nvPr/>
        </p:nvGrpSpPr>
        <p:grpSpPr>
          <a:xfrm>
            <a:off x="103258" y="3964309"/>
            <a:ext cx="2353305" cy="3003684"/>
            <a:chOff x="76307" y="3943097"/>
            <a:chExt cx="2353305" cy="30036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FA80B4-F13D-41CE-8531-487D2DAEA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45" b="98376" l="2340" r="24572">
                          <a14:foregroundMark x1="8551" y1="83295" x2="8731" y2="94664"/>
                          <a14:foregroundMark x1="24752" y1="68445" x2="23672" y2="56613"/>
                          <a14:foregroundMark x1="10891" y1="96984" x2="10531" y2="98376"/>
                          <a14:foregroundMark x1="22952" y1="9745" x2="19982" y2="10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42"/>
            <a:stretch/>
          </p:blipFill>
          <p:spPr>
            <a:xfrm>
              <a:off x="76307" y="3943097"/>
              <a:ext cx="2304812" cy="3003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5DEAEA-0DC2-45A9-859E-509666CB219A}"/>
                </a:ext>
              </a:extLst>
            </p:cNvPr>
            <p:cNvSpPr txBox="1"/>
            <p:nvPr/>
          </p:nvSpPr>
          <p:spPr>
            <a:xfrm>
              <a:off x="385104" y="4703188"/>
              <a:ext cx="20445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>
                  <a:rot lat="1080000" lon="20039998" rev="900000"/>
                </a:camera>
                <a:lightRig rig="threePt" dir="t"/>
              </a:scene3d>
            </a:bodyPr>
            <a:lstStyle/>
            <a:p>
              <a:pPr algn="ctr"/>
              <a:r>
                <a:rPr lang="ar-JO" sz="26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إدانة</a:t>
              </a:r>
              <a:endPara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8F475-3953-4A2D-AD17-41D475C643B2}"/>
              </a:ext>
            </a:extLst>
          </p:cNvPr>
          <p:cNvGrpSpPr/>
          <p:nvPr/>
        </p:nvGrpSpPr>
        <p:grpSpPr>
          <a:xfrm>
            <a:off x="2467781" y="3976840"/>
            <a:ext cx="2181244" cy="3003684"/>
            <a:chOff x="2467781" y="3976840"/>
            <a:chExt cx="2181244" cy="300368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358137-9B86-49FF-AD6E-04782FD1E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7" b="96520" l="28803" r="47885">
                          <a14:foregroundMark x1="34293" y1="87703" x2="35194" y2="93735"/>
                          <a14:foregroundMark x1="35014" y1="95128" x2="35194" y2="96520"/>
                          <a14:foregroundMark x1="28803" y1="67981" x2="28803" y2="71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54" r="49726"/>
            <a:stretch/>
          </p:blipFill>
          <p:spPr>
            <a:xfrm>
              <a:off x="2544806" y="3976840"/>
              <a:ext cx="2044508" cy="3003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A08EC9-5074-45B8-9648-1434AF2D7912}"/>
                </a:ext>
              </a:extLst>
            </p:cNvPr>
            <p:cNvSpPr txBox="1"/>
            <p:nvPr/>
          </p:nvSpPr>
          <p:spPr>
            <a:xfrm>
              <a:off x="2467781" y="4938958"/>
              <a:ext cx="218124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>
                  <a:rot lat="1080000" lon="20039998" rev="900000"/>
                </a:camera>
                <a:lightRig rig="threePt" dir="t"/>
              </a:scene3d>
            </a:bodyPr>
            <a:lstStyle/>
            <a:p>
              <a:pPr algn="ctr"/>
              <a:r>
                <a:rPr lang="ar-JO" sz="26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تصحيح</a:t>
              </a:r>
              <a:endPara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E6B70E-CC3B-4C7C-9F46-DB11A03E90B3}"/>
              </a:ext>
            </a:extLst>
          </p:cNvPr>
          <p:cNvGrpSpPr/>
          <p:nvPr/>
        </p:nvGrpSpPr>
        <p:grpSpPr>
          <a:xfrm>
            <a:off x="4572000" y="3945044"/>
            <a:ext cx="2102588" cy="3003684"/>
            <a:chOff x="4490181" y="4635411"/>
            <a:chExt cx="2102588" cy="300368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D47FD3-D984-4444-8ED6-727F2778F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49" b="98608" l="50135" r="72187">
                          <a14:foregroundMark x1="59676" y1="88631" x2="62556" y2="98608"/>
                          <a14:foregroundMark x1="67507" y1="9049" x2="67867" y2="13689"/>
                          <a14:foregroundMark x1="50225" y1="20882" x2="53645" y2="28306"/>
                          <a14:foregroundMark x1="72187" y1="77494" x2="68767" y2="656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0" r="26366"/>
            <a:stretch/>
          </p:blipFill>
          <p:spPr>
            <a:xfrm>
              <a:off x="4490181" y="4635411"/>
              <a:ext cx="2102588" cy="3003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7A4D3F-C4F7-43FE-B8EE-209CE746BE80}"/>
                </a:ext>
              </a:extLst>
            </p:cNvPr>
            <p:cNvSpPr txBox="1"/>
            <p:nvPr/>
          </p:nvSpPr>
          <p:spPr>
            <a:xfrm rot="21029001">
              <a:off x="4600063" y="5578091"/>
              <a:ext cx="180129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6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إزالة الإمتيازات</a:t>
              </a:r>
              <a:endPara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52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E1C906F-810A-4AAE-9F3F-4B74C7ED1ABA}"/>
  <p:tag name="ISPRING_RESOURCE_FOLDER" val="C:\Users\david\Dropbox\AIC PPTS\Parable of the Talents AIC\"/>
  <p:tag name="ISPRING_PRESENTATION_PATH" val="C:\Users\david\Dropbox\AIC PPTS\Parable of the Talents AIC.pptx"/>
  <p:tag name="ISPRING_PROJECT_VERSION" val="9.3"/>
  <p:tag name="ISPRING_PROJECT_FOLDER_UPDATED" val="1"/>
  <p:tag name="ISPRING_SCREEN_RECS_UPDATED" val="C:\Users\david\Dropbox\AIC PPTS\Parable of the Talents AIC\"/>
  <p:tag name="FLASHSPRING_ZOOM_TAG" val="66"/>
  <p:tag name="ISPRING_PRESENTATION_INFO_2" val="&lt;?xml version=&quot;1.0&quot; encoding=&quot;UTF-8&quot; standalone=&quot;no&quot; ?&gt;&#10;&lt;presentation2&gt;&#10;&#10;  &lt;slides&gt;&#10;    &lt;slide id=&quot;{13A53114-DB70-4529-A595-6307BB45A57D}&quot; pptId=&quot;256&quot;/&gt;&#10;    &lt;slide id=&quot;{4AB0288C-F2E7-44CB-93A9-DDC7B5E3F5A3}&quot; pptId=&quot;273&quot;/&gt;&#10;    &lt;slide id=&quot;{B4E99645-9B09-44FB-AE31-7FDAFA206963}&quot; pptId=&quot;360&quot;/&gt;&#10;    &lt;slide id=&quot;{1B4F0339-DC5A-4F46-8DB2-73C7AEDE95A8}&quot; pptId=&quot;294&quot;/&gt;&#10;    &lt;slide id=&quot;{955A785E-60D7-4D6F-8159-AD19DED16564}&quot; pptId=&quot;351&quot;/&gt;&#10;    &lt;slide id=&quot;{77A8D370-713B-4925-A70B-F61422501E55}&quot; pptId=&quot;352&quot;/&gt;&#10;    &lt;slide id=&quot;{4799FAF7-8360-497C-A2F4-9F97823E9DF7}&quot; pptId=&quot;259&quot;/&gt;&#10;    &lt;slide id=&quot;{73D68E11-0715-402F-8BF1-661C6E1D0DBB}&quot; pptId=&quot;357&quot;/&gt;&#10;    &lt;slide id=&quot;{A0C18EBC-B5A2-48EC-A9A3-3C51CC7047C1}&quot; pptId=&quot;358&quot;/&gt;&#10;    &lt;slide id=&quot;{C4C45FD7-3CAF-4B82-A14D-954E19F1CBE4}&quot; pptId=&quot;349&quot;/&gt;&#10;    &lt;slide id=&quot;{641EF115-A747-4350-A84C-43F52E3D80E4}&quot; pptId=&quot;354&quot;/&gt;&#10;    &lt;slide id=&quot;{2E23BB3E-BF8D-4DF9-A672-78D2755592D0}&quot; pptId=&quot;346&quot;/&gt;&#10;    &lt;slide id=&quot;{7AD1C500-74A4-44E7-BE44-A26804403E81}&quot; pptId=&quot;356&quot;/&gt;&#10;    &lt;slide id=&quot;{CBC6E8CE-EED3-4F95-8AD0-FF375C764E3B}&quot; pptId=&quot;345&quot;/&gt;&#10;    &lt;slide id=&quot;{B599556D-D3C9-4F60-BB5B-7A14D737AF94}&quot; pptId=&quot;281&quot;/&gt;&#10;    &lt;slide id=&quot;{6D975802-3280-413B-ADAC-6766F8024EEB}&quot; pptId=&quot;342&quot;/&gt;&#10;    &lt;slide id=&quot;{2111B104-BE50-4425-83A2-13A35E23379C}&quot; pptId=&quot;263&quot;/&gt;&#10;  &lt;/slides&gt;&#10;&#10;  &lt;narration&gt;&#10;    &lt;audioTracks&gt;&#10;      &lt;audioTrack muted=&quot;false&quot; name=&quot;Parable of the Talents_final&quot; resource=&quot;e30a3311&quot; slideId=&quot;{13A53114-DB70-4529-A595-6307BB45A57D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BB858109-A744-4935-B511-C6961FB57B27"/>
  <p:tag name="ISPRING_CMI5_LAUNCH_METHOD" val="any window"/>
  <p:tag name="ISPRINGCLOUDFOLDERID" val="1"/>
  <p:tag name="ISPRINGONLINEFOLDERID" val="1"/>
  <p:tag name="ISPRING_OUTPUT_FOLDER" val="[[&quot;\uFFFD})2{FB32B46D-245F-4A04-97CD-9715B5B82EAE}&quot;,&quot;C:\\Users\\david\\Dropbox\\AIC PPTS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Parable of the Talents AI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4C45FD7-3CAF-4B82-A14D-954E19F1CBE4}"/>
  <p:tag name="GENSWF_ADVANCE_TIME" val="234.173"/>
  <p:tag name="TIMING" val="|69.376|27.874|23.493|100.969|8.677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41EF115-A747-4350-A84C-43F52E3D80E4}"/>
  <p:tag name="GENSWF_ADVANCE_TIME" val="113.904"/>
  <p:tag name="TIMING" val="|17.41|8.872|44.266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E23BB3E-BF8D-4DF9-A672-78D2755592D0}"/>
  <p:tag name="GENSWF_ADVANCE_TIME" val="106.616"/>
  <p:tag name="TIMING" val="|20.4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AD1C500-74A4-44E7-BE44-A26804403E81}"/>
  <p:tag name="GENSWF_ADVANCE_TIME" val="247.830"/>
  <p:tag name="TIMING" val="|23.738|97.543|122.49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BC6E8CE-EED3-4F95-8AD0-FF375C764E3B}"/>
  <p:tag name="GENSWF_ADVANCE_TIME" val="157.485"/>
  <p:tag name="TIMING" val="|51.689|75.9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599556D-D3C9-4F60-BB5B-7A14D737AF94}"/>
  <p:tag name="GENSWF_ADVANCE_TIME" val="105.900"/>
  <p:tag name="TIMING" val="|4.989|9.235|26.531|41.034|12.03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D975802-3280-413B-ADAC-6766F8024EEB}"/>
  <p:tag name="GENSWF_ADVANCE_TIME" val="162.912"/>
  <p:tag name="TIMING" val="|4.807|57.22|18.4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111B104-BE50-4425-83A2-13A35E23379C}"/>
  <p:tag name="GENSWF_ADVANCE_TIME" val="6.527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AB0288C-F2E7-44CB-93A9-DDC7B5E3F5A3}"/>
  <p:tag name="GENSWF_ADVANCE_TIME" val="33.7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4E99645-9B09-44FB-AE31-7FDAFA206963}"/>
  <p:tag name="GENSWF_ADVANCE_TIME" val="181.345"/>
  <p:tag name="TIMING" val="|78.001|26.238|63.564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B4F0339-DC5A-4F46-8DB2-73C7AEDE95A8}"/>
  <p:tag name="GENSWF_ADVANCE_TIME" val="361.878"/>
  <p:tag name="TIMING" val="|107.012|16.364|127.532|75.089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55A785E-60D7-4D6F-8159-AD19DED16564}"/>
  <p:tag name="GENSWF_ADVANCE_TIME" val="46.749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A8D370-713B-4925-A70B-F61422501E55}"/>
  <p:tag name="GENSWF_ADVANCE_TIME" val="76.138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99FAF7-8360-497C-A2F4-9F97823E9DF7}"/>
  <p:tag name="GENSWF_ADVANCE_TIME" val="56.908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3D68E11-0715-402F-8BF1-661C6E1D0DBB}"/>
  <p:tag name="GENSWF_ADVANCE_TIME" val="223.127"/>
  <p:tag name="TIMING" val="|38.318|22.462|6.32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0C18EBC-B5A2-48EC-A9A3-3C51CC7047C1}"/>
  <p:tag name="GENSWF_ADVANCE_TIME" val="120.335"/>
  <p:tag name="TIMING" val="|11.729|55.738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7465</TotalTime>
  <Words>466</Words>
  <Application>Microsoft Macintosh PowerPoint</Application>
  <PresentationFormat>On-screen Show (4:3)</PresentationFormat>
  <Paragraphs>103</Paragraphs>
  <Slides>17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  <vt:variant>
        <vt:lpstr>Custom Shows</vt:lpstr>
      </vt:variant>
      <vt:variant>
        <vt:i4>1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2_Office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أمثال يسوع •  BibleStudyDownloads.org</vt:lpstr>
      <vt:lpstr>c862-8221-1e1a-0b35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Parable of the Talents AIC</dc:title>
  <dc:creator>David Martin</dc:creator>
  <cp:lastModifiedBy>Rick Griffith</cp:lastModifiedBy>
  <cp:revision>304</cp:revision>
  <cp:lastPrinted>2021-10-20T11:31:17Z</cp:lastPrinted>
  <dcterms:created xsi:type="dcterms:W3CDTF">2014-02-24T17:51:17Z</dcterms:created>
  <dcterms:modified xsi:type="dcterms:W3CDTF">2023-12-29T07:10:11Z</dcterms:modified>
</cp:coreProperties>
</file>